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6"/>
  </p:notesMasterIdLst>
  <p:sldIdLst>
    <p:sldId id="269" r:id="rId2"/>
    <p:sldId id="257" r:id="rId3"/>
    <p:sldId id="261" r:id="rId4"/>
    <p:sldId id="258" r:id="rId5"/>
    <p:sldId id="356" r:id="rId6"/>
    <p:sldId id="297" r:id="rId7"/>
    <p:sldId id="310" r:id="rId8"/>
    <p:sldId id="311" r:id="rId9"/>
    <p:sldId id="320" r:id="rId10"/>
    <p:sldId id="312" r:id="rId11"/>
    <p:sldId id="313" r:id="rId12"/>
    <p:sldId id="315" r:id="rId13"/>
    <p:sldId id="314" r:id="rId14"/>
    <p:sldId id="326" r:id="rId15"/>
    <p:sldId id="321" r:id="rId16"/>
    <p:sldId id="322" r:id="rId17"/>
    <p:sldId id="324" r:id="rId18"/>
    <p:sldId id="323" r:id="rId19"/>
    <p:sldId id="329" r:id="rId20"/>
    <p:sldId id="331" r:id="rId21"/>
    <p:sldId id="332" r:id="rId22"/>
    <p:sldId id="334" r:id="rId23"/>
    <p:sldId id="335" r:id="rId24"/>
    <p:sldId id="336" r:id="rId25"/>
    <p:sldId id="337" r:id="rId26"/>
    <p:sldId id="338" r:id="rId27"/>
    <p:sldId id="339" r:id="rId28"/>
    <p:sldId id="340" r:id="rId29"/>
    <p:sldId id="341" r:id="rId30"/>
    <p:sldId id="299" r:id="rId31"/>
    <p:sldId id="342" r:id="rId32"/>
    <p:sldId id="358" r:id="rId33"/>
    <p:sldId id="359" r:id="rId34"/>
    <p:sldId id="343" r:id="rId35"/>
    <p:sldId id="344" r:id="rId36"/>
    <p:sldId id="360" r:id="rId37"/>
    <p:sldId id="345" r:id="rId38"/>
    <p:sldId id="346" r:id="rId39"/>
    <p:sldId id="347" r:id="rId40"/>
    <p:sldId id="348" r:id="rId41"/>
    <p:sldId id="362" r:id="rId42"/>
    <p:sldId id="363" r:id="rId43"/>
    <p:sldId id="364" r:id="rId44"/>
    <p:sldId id="350" r:id="rId45"/>
    <p:sldId id="351" r:id="rId46"/>
    <p:sldId id="352" r:id="rId47"/>
    <p:sldId id="349" r:id="rId48"/>
    <p:sldId id="300" r:id="rId49"/>
    <p:sldId id="353" r:id="rId50"/>
    <p:sldId id="354" r:id="rId51"/>
    <p:sldId id="355" r:id="rId52"/>
    <p:sldId id="301" r:id="rId53"/>
    <p:sldId id="302" r:id="rId54"/>
    <p:sldId id="298" r:id="rId55"/>
  </p:sldIdLst>
  <p:sldSz cx="12192000" cy="6858000"/>
  <p:notesSz cx="6858000" cy="9144000"/>
  <p:embeddedFontLst>
    <p:embeddedFont>
      <p:font typeface="Arial Nova Light" panose="020B0304020202020204" pitchFamily="34" charset="0"/>
      <p:regular r:id="rId57"/>
      <p:italic r:id="rId58"/>
    </p:embeddedFont>
    <p:embeddedFont>
      <p:font typeface="Garamond" panose="02020404030301010803" pitchFamily="18" charset="0"/>
      <p:regular r:id="rId59"/>
      <p:bold r:id="rId60"/>
      <p:italic r:id="rId61"/>
    </p:embeddedFont>
    <p:embeddedFont>
      <p:font typeface="Inter Extra Light" panose="02000503000000020004" pitchFamily="2" charset="0"/>
      <p:regular r:id="rId62"/>
      <p:italic r:id="rId6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0F0F2"/>
    <a:srgbClr val="121219"/>
    <a:srgbClr val="F2F2EB"/>
    <a:srgbClr val="F3F2ED"/>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94173" autoAdjust="0"/>
  </p:normalViewPr>
  <p:slideViewPr>
    <p:cSldViewPr snapToGrid="0" showGuides="1">
      <p:cViewPr varScale="1">
        <p:scale>
          <a:sx n="63" d="100"/>
          <a:sy n="63" d="100"/>
        </p:scale>
        <p:origin x="936"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4/7/2024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a:t>
            </a:fld>
            <a:endParaRPr lang="en-US"/>
          </a:p>
        </p:txBody>
      </p:sp>
    </p:spTree>
    <p:extLst>
      <p:ext uri="{BB962C8B-B14F-4D97-AF65-F5344CB8AC3E}">
        <p14:creationId xmlns:p14="http://schemas.microsoft.com/office/powerpoint/2010/main" val="3860727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10</a:t>
            </a:fld>
            <a:endParaRPr lang="en-US"/>
          </a:p>
        </p:txBody>
      </p:sp>
    </p:spTree>
    <p:extLst>
      <p:ext uri="{BB962C8B-B14F-4D97-AF65-F5344CB8AC3E}">
        <p14:creationId xmlns:p14="http://schemas.microsoft.com/office/powerpoint/2010/main" val="1187766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11</a:t>
            </a:fld>
            <a:endParaRPr lang="en-US"/>
          </a:p>
        </p:txBody>
      </p:sp>
    </p:spTree>
    <p:extLst>
      <p:ext uri="{BB962C8B-B14F-4D97-AF65-F5344CB8AC3E}">
        <p14:creationId xmlns:p14="http://schemas.microsoft.com/office/powerpoint/2010/main" val="28564604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12</a:t>
            </a:fld>
            <a:endParaRPr lang="en-US"/>
          </a:p>
        </p:txBody>
      </p:sp>
    </p:spTree>
    <p:extLst>
      <p:ext uri="{BB962C8B-B14F-4D97-AF65-F5344CB8AC3E}">
        <p14:creationId xmlns:p14="http://schemas.microsoft.com/office/powerpoint/2010/main" val="42047573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13</a:t>
            </a:fld>
            <a:endParaRPr lang="en-US"/>
          </a:p>
        </p:txBody>
      </p:sp>
    </p:spTree>
    <p:extLst>
      <p:ext uri="{BB962C8B-B14F-4D97-AF65-F5344CB8AC3E}">
        <p14:creationId xmlns:p14="http://schemas.microsoft.com/office/powerpoint/2010/main" val="31389090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14</a:t>
            </a:fld>
            <a:endParaRPr lang="en-US"/>
          </a:p>
        </p:txBody>
      </p:sp>
    </p:spTree>
    <p:extLst>
      <p:ext uri="{BB962C8B-B14F-4D97-AF65-F5344CB8AC3E}">
        <p14:creationId xmlns:p14="http://schemas.microsoft.com/office/powerpoint/2010/main" val="27482989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15</a:t>
            </a:fld>
            <a:endParaRPr lang="en-US"/>
          </a:p>
        </p:txBody>
      </p:sp>
    </p:spTree>
    <p:extLst>
      <p:ext uri="{BB962C8B-B14F-4D97-AF65-F5344CB8AC3E}">
        <p14:creationId xmlns:p14="http://schemas.microsoft.com/office/powerpoint/2010/main" val="30848690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3448723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17</a:t>
            </a:fld>
            <a:endParaRPr lang="en-US"/>
          </a:p>
        </p:txBody>
      </p:sp>
    </p:spTree>
    <p:extLst>
      <p:ext uri="{BB962C8B-B14F-4D97-AF65-F5344CB8AC3E}">
        <p14:creationId xmlns:p14="http://schemas.microsoft.com/office/powerpoint/2010/main" val="32299926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18</a:t>
            </a:fld>
            <a:endParaRPr lang="en-US"/>
          </a:p>
        </p:txBody>
      </p:sp>
    </p:spTree>
    <p:extLst>
      <p:ext uri="{BB962C8B-B14F-4D97-AF65-F5344CB8AC3E}">
        <p14:creationId xmlns:p14="http://schemas.microsoft.com/office/powerpoint/2010/main" val="1027883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19</a:t>
            </a:fld>
            <a:endParaRPr lang="en-US"/>
          </a:p>
        </p:txBody>
      </p:sp>
    </p:spTree>
    <p:extLst>
      <p:ext uri="{BB962C8B-B14F-4D97-AF65-F5344CB8AC3E}">
        <p14:creationId xmlns:p14="http://schemas.microsoft.com/office/powerpoint/2010/main" val="109081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a:t>
            </a:fld>
            <a:endParaRPr lang="en-US"/>
          </a:p>
        </p:txBody>
      </p:sp>
    </p:spTree>
    <p:extLst>
      <p:ext uri="{BB962C8B-B14F-4D97-AF65-F5344CB8AC3E}">
        <p14:creationId xmlns:p14="http://schemas.microsoft.com/office/powerpoint/2010/main" val="1520504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20</a:t>
            </a:fld>
            <a:endParaRPr lang="en-US"/>
          </a:p>
        </p:txBody>
      </p:sp>
    </p:spTree>
    <p:extLst>
      <p:ext uri="{BB962C8B-B14F-4D97-AF65-F5344CB8AC3E}">
        <p14:creationId xmlns:p14="http://schemas.microsoft.com/office/powerpoint/2010/main" val="40296336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28</a:t>
            </a:fld>
            <a:endParaRPr lang="en-US"/>
          </a:p>
        </p:txBody>
      </p:sp>
    </p:spTree>
    <p:extLst>
      <p:ext uri="{BB962C8B-B14F-4D97-AF65-F5344CB8AC3E}">
        <p14:creationId xmlns:p14="http://schemas.microsoft.com/office/powerpoint/2010/main" val="8996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29</a:t>
            </a:fld>
            <a:endParaRPr lang="en-US"/>
          </a:p>
        </p:txBody>
      </p:sp>
    </p:spTree>
    <p:extLst>
      <p:ext uri="{BB962C8B-B14F-4D97-AF65-F5344CB8AC3E}">
        <p14:creationId xmlns:p14="http://schemas.microsoft.com/office/powerpoint/2010/main" val="30348671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30</a:t>
            </a:fld>
            <a:endParaRPr lang="en-US"/>
          </a:p>
        </p:txBody>
      </p:sp>
    </p:spTree>
    <p:extLst>
      <p:ext uri="{BB962C8B-B14F-4D97-AF65-F5344CB8AC3E}">
        <p14:creationId xmlns:p14="http://schemas.microsoft.com/office/powerpoint/2010/main" val="1304278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31</a:t>
            </a:fld>
            <a:endParaRPr lang="en-US"/>
          </a:p>
        </p:txBody>
      </p:sp>
    </p:spTree>
    <p:extLst>
      <p:ext uri="{BB962C8B-B14F-4D97-AF65-F5344CB8AC3E}">
        <p14:creationId xmlns:p14="http://schemas.microsoft.com/office/powerpoint/2010/main" val="12692008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32</a:t>
            </a:fld>
            <a:endParaRPr lang="en-US"/>
          </a:p>
        </p:txBody>
      </p:sp>
    </p:spTree>
    <p:extLst>
      <p:ext uri="{BB962C8B-B14F-4D97-AF65-F5344CB8AC3E}">
        <p14:creationId xmlns:p14="http://schemas.microsoft.com/office/powerpoint/2010/main" val="13678567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33</a:t>
            </a:fld>
            <a:endParaRPr lang="en-US"/>
          </a:p>
        </p:txBody>
      </p:sp>
    </p:spTree>
    <p:extLst>
      <p:ext uri="{BB962C8B-B14F-4D97-AF65-F5344CB8AC3E}">
        <p14:creationId xmlns:p14="http://schemas.microsoft.com/office/powerpoint/2010/main" val="13267185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35</a:t>
            </a:fld>
            <a:endParaRPr lang="en-US"/>
          </a:p>
        </p:txBody>
      </p:sp>
    </p:spTree>
    <p:extLst>
      <p:ext uri="{BB962C8B-B14F-4D97-AF65-F5344CB8AC3E}">
        <p14:creationId xmlns:p14="http://schemas.microsoft.com/office/powerpoint/2010/main" val="26356127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36</a:t>
            </a:fld>
            <a:endParaRPr lang="en-US"/>
          </a:p>
        </p:txBody>
      </p:sp>
    </p:spTree>
    <p:extLst>
      <p:ext uri="{BB962C8B-B14F-4D97-AF65-F5344CB8AC3E}">
        <p14:creationId xmlns:p14="http://schemas.microsoft.com/office/powerpoint/2010/main" val="22673712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37</a:t>
            </a:fld>
            <a:endParaRPr lang="en-US"/>
          </a:p>
        </p:txBody>
      </p:sp>
    </p:spTree>
    <p:extLst>
      <p:ext uri="{BB962C8B-B14F-4D97-AF65-F5344CB8AC3E}">
        <p14:creationId xmlns:p14="http://schemas.microsoft.com/office/powerpoint/2010/main" val="3455145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a:t>
            </a:fld>
            <a:endParaRPr lang="en-US"/>
          </a:p>
        </p:txBody>
      </p:sp>
    </p:spTree>
    <p:extLst>
      <p:ext uri="{BB962C8B-B14F-4D97-AF65-F5344CB8AC3E}">
        <p14:creationId xmlns:p14="http://schemas.microsoft.com/office/powerpoint/2010/main" val="280658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38</a:t>
            </a:fld>
            <a:endParaRPr lang="en-US"/>
          </a:p>
        </p:txBody>
      </p:sp>
    </p:spTree>
    <p:extLst>
      <p:ext uri="{BB962C8B-B14F-4D97-AF65-F5344CB8AC3E}">
        <p14:creationId xmlns:p14="http://schemas.microsoft.com/office/powerpoint/2010/main" val="9743978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39</a:t>
            </a:fld>
            <a:endParaRPr lang="en-US"/>
          </a:p>
        </p:txBody>
      </p:sp>
    </p:spTree>
    <p:extLst>
      <p:ext uri="{BB962C8B-B14F-4D97-AF65-F5344CB8AC3E}">
        <p14:creationId xmlns:p14="http://schemas.microsoft.com/office/powerpoint/2010/main" val="34001459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40</a:t>
            </a:fld>
            <a:endParaRPr lang="en-US"/>
          </a:p>
        </p:txBody>
      </p:sp>
    </p:spTree>
    <p:extLst>
      <p:ext uri="{BB962C8B-B14F-4D97-AF65-F5344CB8AC3E}">
        <p14:creationId xmlns:p14="http://schemas.microsoft.com/office/powerpoint/2010/main" val="41149163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41</a:t>
            </a:fld>
            <a:endParaRPr lang="en-US"/>
          </a:p>
        </p:txBody>
      </p:sp>
    </p:spTree>
    <p:extLst>
      <p:ext uri="{BB962C8B-B14F-4D97-AF65-F5344CB8AC3E}">
        <p14:creationId xmlns:p14="http://schemas.microsoft.com/office/powerpoint/2010/main" val="22082332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from other domains:</a:t>
            </a:r>
          </a:p>
          <a:p>
            <a:r>
              <a:rPr lang="en-US" dirty="0"/>
              <a:t>When clustering customers, ensure they are using the same currency</a:t>
            </a:r>
          </a:p>
          <a:p>
            <a:r>
              <a:rPr lang="en-US" dirty="0"/>
              <a:t>When clustering time related data, ensure everything relates to the same time zone (or UTC)</a:t>
            </a:r>
          </a:p>
          <a:p>
            <a:r>
              <a:rPr lang="en-US" dirty="0"/>
              <a:t>When clustering colors, we need a model where the colors are </a:t>
            </a:r>
            <a:r>
              <a:rPr lang="en-US" b="1" i="1" dirty="0"/>
              <a:t>perceptually </a:t>
            </a:r>
            <a:r>
              <a:rPr lang="en-US" dirty="0"/>
              <a:t>equidistant, this is not the case for RGB, this is the case for </a:t>
            </a:r>
            <a:r>
              <a:rPr lang="en-US" dirty="0" err="1"/>
              <a:t>CIELab</a:t>
            </a:r>
            <a:r>
              <a:rPr lang="en-US" dirty="0"/>
              <a:t>*  or CIELUV</a:t>
            </a:r>
          </a:p>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42</a:t>
            </a:fld>
            <a:endParaRPr lang="en-US"/>
          </a:p>
        </p:txBody>
      </p:sp>
    </p:spTree>
    <p:extLst>
      <p:ext uri="{BB962C8B-B14F-4D97-AF65-F5344CB8AC3E}">
        <p14:creationId xmlns:p14="http://schemas.microsoft.com/office/powerpoint/2010/main" val="8463781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 following heuristic to select if we should use the Cartesian distance or the Manhattan distance (this is just a sample to get you going, of course based on the domain and what you are looking for there will be other aspects of the evaluation rubric):</a:t>
            </a:r>
          </a:p>
          <a:p>
            <a:endParaRPr lang="en-US" dirty="0"/>
          </a:p>
          <a:p>
            <a:pPr marL="228600" indent="-228600">
              <a:buFont typeface="+mj-lt"/>
              <a:buAutoNum type="arabicPeriod"/>
            </a:pPr>
            <a:r>
              <a:rPr lang="en-US" b="1" dirty="0"/>
              <a:t>Feature Scaling Sensitivity</a:t>
            </a:r>
          </a:p>
          <a:p>
            <a:pPr marL="685800" lvl="1" indent="-228600">
              <a:buFont typeface="+mj-lt"/>
              <a:buAutoNum type="arabicPeriod"/>
            </a:pPr>
            <a:r>
              <a:rPr lang="en-US" b="1" dirty="0"/>
              <a:t>Cartesian Distance</a:t>
            </a:r>
            <a:r>
              <a:rPr lang="en-US" dirty="0"/>
              <a:t>: Highly influenced by differences in the scale of features. If one feature has a much larger range of values than others, it can dominate the distance calculation.</a:t>
            </a:r>
          </a:p>
          <a:p>
            <a:pPr marL="685800" lvl="1" indent="-228600">
              <a:buFont typeface="+mj-lt"/>
              <a:buAutoNum type="arabicPeriod"/>
            </a:pPr>
            <a:r>
              <a:rPr lang="en-US" b="1" dirty="0"/>
              <a:t>Manhattan Distance</a:t>
            </a:r>
            <a:r>
              <a:rPr lang="en-US" dirty="0"/>
              <a:t>: Less sensitive to scaling discrepancies. It gives equal weight to changes in each dimension (feature), mitigating dominance by large-scale features.</a:t>
            </a:r>
          </a:p>
          <a:p>
            <a:pPr marL="685800" lvl="1" indent="-228600">
              <a:buFont typeface="+mj-lt"/>
              <a:buAutoNum type="arabicPeriod"/>
            </a:pPr>
            <a:r>
              <a:rPr lang="en-US" i="1" dirty="0"/>
              <a:t>Example</a:t>
            </a:r>
            <a:r>
              <a:rPr lang="en-US" dirty="0"/>
              <a:t>: Clustering customers based on both age and annual income. If income isn't normalized, its vast differences may overwhelm the impact of age differences. Manhattan distance would make clustering less biased towards income.</a:t>
            </a:r>
          </a:p>
          <a:p>
            <a:pPr marL="228600" indent="-228600">
              <a:buFont typeface="+mj-lt"/>
              <a:buAutoNum type="arabicPeriod"/>
            </a:pPr>
            <a:endParaRPr lang="en-US" dirty="0"/>
          </a:p>
          <a:p>
            <a:pPr marL="228600" indent="-228600">
              <a:buFont typeface="+mj-lt"/>
              <a:buAutoNum type="arabicPeriod"/>
            </a:pPr>
            <a:r>
              <a:rPr lang="en-US" b="1" dirty="0"/>
              <a:t>High-Dimensional Data with Sparse Features</a:t>
            </a:r>
          </a:p>
          <a:p>
            <a:pPr marL="685800" lvl="1" indent="-228600">
              <a:buFont typeface="+mj-lt"/>
              <a:buAutoNum type="arabicPeriod"/>
            </a:pPr>
            <a:r>
              <a:rPr lang="en-US" b="1" dirty="0"/>
              <a:t>Cartesian Distance </a:t>
            </a:r>
            <a:r>
              <a:rPr lang="en-US" dirty="0"/>
              <a:t>in High Dimensions: Loses its geometric interpretation, becoming less intuitive. Differences are spread across many dimensions, potentially diluting the "closeness" signal.</a:t>
            </a:r>
          </a:p>
          <a:p>
            <a:pPr marL="685800" lvl="1" indent="-228600">
              <a:buFont typeface="+mj-lt"/>
              <a:buAutoNum type="arabicPeriod"/>
            </a:pPr>
            <a:r>
              <a:rPr lang="en-US" b="1" dirty="0"/>
              <a:t>Manhattan Distance </a:t>
            </a:r>
            <a:r>
              <a:rPr lang="en-US" dirty="0"/>
              <a:t>with Sparse Features: Focuses on the dimensions where changes actually occur. If features are mostly zeros, Manhattan distance considers only the dimensions where the data points differ, potentially leading to more meaningful clusters.</a:t>
            </a:r>
          </a:p>
          <a:p>
            <a:pPr marL="685800" lvl="1" indent="-228600">
              <a:buFont typeface="+mj-lt"/>
              <a:buAutoNum type="arabicPeriod"/>
            </a:pPr>
            <a:r>
              <a:rPr lang="en-US" i="1" dirty="0"/>
              <a:t>Example</a:t>
            </a:r>
            <a:r>
              <a:rPr lang="en-US" dirty="0"/>
              <a:t>: Clustering text documents based on word occurrence. Documents are high-dimensional (many word features), and most words don't occur in a given document (sparse). Manhattan distance focuses on the co-occurrence of words, rather than overall "geometric" distance in a high-dimensional space.</a:t>
            </a:r>
          </a:p>
          <a:p>
            <a:pPr marL="228600" indent="-228600">
              <a:buFont typeface="+mj-lt"/>
              <a:buAutoNum type="arabicPeriod"/>
            </a:pPr>
            <a:endParaRPr lang="en-US" dirty="0"/>
          </a:p>
          <a:p>
            <a:pPr marL="228600" indent="-228600">
              <a:buFont typeface="+mj-lt"/>
              <a:buAutoNum type="arabicPeriod"/>
            </a:pPr>
            <a:r>
              <a:rPr lang="en-US" b="1" dirty="0"/>
              <a:t>Ordinal Features</a:t>
            </a:r>
          </a:p>
          <a:p>
            <a:pPr marL="685800" lvl="1" indent="-228600">
              <a:buFont typeface="+mj-lt"/>
              <a:buAutoNum type="arabicPeriod"/>
            </a:pPr>
            <a:r>
              <a:rPr lang="en-US" b="1" dirty="0"/>
              <a:t>Cartesian Distance</a:t>
            </a:r>
            <a:r>
              <a:rPr lang="en-US" dirty="0"/>
              <a:t>: Assumes that the magnitude of difference along a dimension is meaningful on a continuous scale.</a:t>
            </a:r>
          </a:p>
          <a:p>
            <a:pPr marL="685800" lvl="1" indent="-228600">
              <a:buFont typeface="+mj-lt"/>
              <a:buAutoNum type="arabicPeriod"/>
            </a:pPr>
            <a:r>
              <a:rPr lang="en-US" b="1" dirty="0"/>
              <a:t>Manhattan Distance</a:t>
            </a:r>
            <a:r>
              <a:rPr lang="en-US" dirty="0"/>
              <a:t>: Handles ordinal features (e.g., survey ratings: bad, neutral, good) where relative differences between values are meaningful, but not the exact numeric distance.</a:t>
            </a:r>
          </a:p>
          <a:p>
            <a:pPr marL="228600" indent="-228600">
              <a:buFont typeface="+mj-lt"/>
              <a:buAutoNum type="arabicPeriod"/>
            </a:pPr>
            <a:endParaRPr lang="en-US" dirty="0"/>
          </a:p>
          <a:p>
            <a:pPr marL="228600" indent="-228600">
              <a:buFont typeface="+mj-lt"/>
              <a:buAutoNum type="arabicPeriod"/>
            </a:pPr>
            <a:r>
              <a:rPr lang="en-US" b="1" dirty="0"/>
              <a:t>Prioritizing Feature Independence</a:t>
            </a:r>
          </a:p>
          <a:p>
            <a:pPr marL="685800" lvl="1" indent="-228600">
              <a:buFont typeface="+mj-lt"/>
              <a:buAutoNum type="arabicPeriod"/>
            </a:pPr>
            <a:r>
              <a:rPr lang="en-US" b="1" dirty="0"/>
              <a:t>Cartesian Distance</a:t>
            </a:r>
            <a:r>
              <a:rPr lang="en-US" dirty="0"/>
              <a:t>: Considers interaction between features (e.g., a change in x and y coordinates together has a larger effect than the sum of their individual changes).</a:t>
            </a:r>
          </a:p>
          <a:p>
            <a:pPr marL="685800" lvl="1" indent="-228600">
              <a:buFont typeface="+mj-lt"/>
              <a:buAutoNum type="arabicPeriod"/>
            </a:pPr>
            <a:r>
              <a:rPr lang="en-US" b="1" dirty="0"/>
              <a:t>Manhattan Distance</a:t>
            </a:r>
            <a:r>
              <a:rPr lang="en-US" dirty="0"/>
              <a:t>: Treats each dimension independently. This can be valuable when you want to find clusters where changes in one feature don't necessarily strongly imply changes in another.</a:t>
            </a:r>
          </a:p>
        </p:txBody>
      </p:sp>
      <p:sp>
        <p:nvSpPr>
          <p:cNvPr id="4" name="Slide Number Placeholder 3"/>
          <p:cNvSpPr>
            <a:spLocks noGrp="1"/>
          </p:cNvSpPr>
          <p:nvPr>
            <p:ph type="sldNum" sz="quarter" idx="5"/>
          </p:nvPr>
        </p:nvSpPr>
        <p:spPr/>
        <p:txBody>
          <a:bodyPr/>
          <a:lstStyle/>
          <a:p>
            <a:fld id="{E6E46EDE-589B-47B2-B432-EF18B6AF4671}" type="slidenum">
              <a:rPr lang="en-US" smtClean="0"/>
              <a:t>43</a:t>
            </a:fld>
            <a:endParaRPr lang="en-US"/>
          </a:p>
        </p:txBody>
      </p:sp>
    </p:spTree>
    <p:extLst>
      <p:ext uri="{BB962C8B-B14F-4D97-AF65-F5344CB8AC3E}">
        <p14:creationId xmlns:p14="http://schemas.microsoft.com/office/powerpoint/2010/main" val="23511936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44</a:t>
            </a:fld>
            <a:endParaRPr lang="en-US"/>
          </a:p>
        </p:txBody>
      </p:sp>
    </p:spTree>
    <p:extLst>
      <p:ext uri="{BB962C8B-B14F-4D97-AF65-F5344CB8AC3E}">
        <p14:creationId xmlns:p14="http://schemas.microsoft.com/office/powerpoint/2010/main" val="4412325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45</a:t>
            </a:fld>
            <a:endParaRPr lang="en-US"/>
          </a:p>
        </p:txBody>
      </p:sp>
    </p:spTree>
    <p:extLst>
      <p:ext uri="{BB962C8B-B14F-4D97-AF65-F5344CB8AC3E}">
        <p14:creationId xmlns:p14="http://schemas.microsoft.com/office/powerpoint/2010/main" val="35901203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46</a:t>
            </a:fld>
            <a:endParaRPr lang="en-US"/>
          </a:p>
        </p:txBody>
      </p:sp>
    </p:spTree>
    <p:extLst>
      <p:ext uri="{BB962C8B-B14F-4D97-AF65-F5344CB8AC3E}">
        <p14:creationId xmlns:p14="http://schemas.microsoft.com/office/powerpoint/2010/main" val="9844877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47</a:t>
            </a:fld>
            <a:endParaRPr lang="en-US"/>
          </a:p>
        </p:txBody>
      </p:sp>
    </p:spTree>
    <p:extLst>
      <p:ext uri="{BB962C8B-B14F-4D97-AF65-F5344CB8AC3E}">
        <p14:creationId xmlns:p14="http://schemas.microsoft.com/office/powerpoint/2010/main" val="658146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a:t>
            </a:fld>
            <a:endParaRPr lang="en-US"/>
          </a:p>
        </p:txBody>
      </p:sp>
    </p:spTree>
    <p:extLst>
      <p:ext uri="{BB962C8B-B14F-4D97-AF65-F5344CB8AC3E}">
        <p14:creationId xmlns:p14="http://schemas.microsoft.com/office/powerpoint/2010/main" val="17726560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48</a:t>
            </a:fld>
            <a:endParaRPr lang="en-US"/>
          </a:p>
        </p:txBody>
      </p:sp>
    </p:spTree>
    <p:extLst>
      <p:ext uri="{BB962C8B-B14F-4D97-AF65-F5344CB8AC3E}">
        <p14:creationId xmlns:p14="http://schemas.microsoft.com/office/powerpoint/2010/main" val="3228035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49</a:t>
            </a:fld>
            <a:endParaRPr lang="en-US"/>
          </a:p>
        </p:txBody>
      </p:sp>
    </p:spTree>
    <p:extLst>
      <p:ext uri="{BB962C8B-B14F-4D97-AF65-F5344CB8AC3E}">
        <p14:creationId xmlns:p14="http://schemas.microsoft.com/office/powerpoint/2010/main" val="31977746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50</a:t>
            </a:fld>
            <a:endParaRPr lang="en-US"/>
          </a:p>
        </p:txBody>
      </p:sp>
    </p:spTree>
    <p:extLst>
      <p:ext uri="{BB962C8B-B14F-4D97-AF65-F5344CB8AC3E}">
        <p14:creationId xmlns:p14="http://schemas.microsoft.com/office/powerpoint/2010/main" val="4477920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51</a:t>
            </a:fld>
            <a:endParaRPr lang="en-US"/>
          </a:p>
        </p:txBody>
      </p:sp>
    </p:spTree>
    <p:extLst>
      <p:ext uri="{BB962C8B-B14F-4D97-AF65-F5344CB8AC3E}">
        <p14:creationId xmlns:p14="http://schemas.microsoft.com/office/powerpoint/2010/main" val="18801612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52</a:t>
            </a:fld>
            <a:endParaRPr lang="en-US"/>
          </a:p>
        </p:txBody>
      </p:sp>
    </p:spTree>
    <p:extLst>
      <p:ext uri="{BB962C8B-B14F-4D97-AF65-F5344CB8AC3E}">
        <p14:creationId xmlns:p14="http://schemas.microsoft.com/office/powerpoint/2010/main" val="24514284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53</a:t>
            </a:fld>
            <a:endParaRPr lang="en-US"/>
          </a:p>
        </p:txBody>
      </p:sp>
    </p:spTree>
    <p:extLst>
      <p:ext uri="{BB962C8B-B14F-4D97-AF65-F5344CB8AC3E}">
        <p14:creationId xmlns:p14="http://schemas.microsoft.com/office/powerpoint/2010/main" val="23482007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54</a:t>
            </a:fld>
            <a:endParaRPr lang="en-US"/>
          </a:p>
        </p:txBody>
      </p:sp>
    </p:spTree>
    <p:extLst>
      <p:ext uri="{BB962C8B-B14F-4D97-AF65-F5344CB8AC3E}">
        <p14:creationId xmlns:p14="http://schemas.microsoft.com/office/powerpoint/2010/main" val="3669344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4132126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6</a:t>
            </a:fld>
            <a:endParaRPr lang="en-US"/>
          </a:p>
        </p:txBody>
      </p:sp>
    </p:spTree>
    <p:extLst>
      <p:ext uri="{BB962C8B-B14F-4D97-AF65-F5344CB8AC3E}">
        <p14:creationId xmlns:p14="http://schemas.microsoft.com/office/powerpoint/2010/main" val="4262582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pPr marL="228600" indent="-228600">
              <a:buFont typeface="+mj-lt"/>
              <a:buAutoNum type="arabicPeriod"/>
            </a:pPr>
            <a:r>
              <a:rPr lang="en-US" dirty="0"/>
              <a:t>Eight Down </a:t>
            </a:r>
            <a:r>
              <a:rPr lang="en-US" dirty="0" err="1"/>
              <a:t>Toofaan</a:t>
            </a:r>
            <a:r>
              <a:rPr lang="en-US" dirty="0"/>
              <a:t> Mail (with English Subtitles): https://www.youtube.com/watch?v=VnHPtozfhRU</a:t>
            </a:r>
          </a:p>
          <a:p>
            <a:pPr marL="228600" indent="-228600">
              <a:buFont typeface="+mj-lt"/>
              <a:buAutoNum type="arabicPeriod"/>
            </a:pPr>
            <a:endParaRPr lang="en-US" dirty="0"/>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7</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8</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films that inspired the cinematography of “Eight Down </a:t>
            </a:r>
            <a:r>
              <a:rPr lang="en-US" dirty="0" err="1"/>
              <a:t>Toofaan</a:t>
            </a:r>
            <a:r>
              <a:rPr lang="en-US" dirty="0"/>
              <a:t> Mail”:</a:t>
            </a:r>
          </a:p>
          <a:p>
            <a:pPr marL="228600" indent="-228600">
              <a:buAutoNum type="arabicPeriod"/>
            </a:pPr>
            <a:r>
              <a:rPr lang="en-US" dirty="0"/>
              <a:t>The Wishing Tree: https://film-grab.com/2019/08/10/the-wishing-tree/</a:t>
            </a:r>
          </a:p>
          <a:p>
            <a:pPr marL="228600" indent="-228600">
              <a:buAutoNum type="arabicPeriod"/>
            </a:pPr>
            <a:r>
              <a:rPr lang="en-US" dirty="0"/>
              <a:t>Three </a:t>
            </a:r>
            <a:r>
              <a:rPr lang="en-US" dirty="0" err="1"/>
              <a:t>Colours</a:t>
            </a:r>
            <a:r>
              <a:rPr lang="en-US" dirty="0"/>
              <a:t>: White: https://film-grab.com/2014/09/16/three-colours-white/</a:t>
            </a:r>
          </a:p>
          <a:p>
            <a:pPr marL="228600" indent="-228600">
              <a:buAutoNum type="arabicPeriod"/>
            </a:pPr>
            <a:r>
              <a:rPr lang="en-US" dirty="0"/>
              <a:t>Beauty and the Beast (1978): https://film-grab.com/2020/09/13/beauty-and-the-beast-1978/</a:t>
            </a:r>
          </a:p>
          <a:p>
            <a:pPr marL="228600" indent="-228600">
              <a:buAutoNum type="arabicPeriod"/>
            </a:pPr>
            <a:r>
              <a:rPr lang="en-US" dirty="0"/>
              <a:t>The </a:t>
            </a:r>
            <a:r>
              <a:rPr lang="en-US" dirty="0" err="1"/>
              <a:t>Colour</a:t>
            </a:r>
            <a:r>
              <a:rPr lang="en-US" dirty="0"/>
              <a:t> of Pomegranates: https://film-grab.com/2019/05/09/the-colour-of-pomegranates/</a:t>
            </a:r>
          </a:p>
          <a:p>
            <a:pPr marL="228600" indent="-228600">
              <a:buAutoNum type="arabicPeriod"/>
            </a:pPr>
            <a:r>
              <a:rPr lang="en-US" dirty="0"/>
              <a:t>The Rain People: https://film-grab.com/2023/04/11/the-rain-people/</a:t>
            </a:r>
          </a:p>
          <a:p>
            <a:pPr marL="228600" indent="-228600">
              <a:buAutoNum type="arabicPeriod"/>
            </a:pPr>
            <a:r>
              <a:rPr lang="en-US" dirty="0"/>
              <a:t>The Passion of Anna: https://film-grab.com/2015/04/13/the-passion-of-anna/</a:t>
            </a:r>
          </a:p>
          <a:p>
            <a:pPr marL="228600" indent="-228600">
              <a:buAutoNum type="arabicPeriod"/>
            </a:pPr>
            <a:r>
              <a:rPr lang="en-US" dirty="0"/>
              <a:t>After The Rehearsal: https://film-grab.com/2015/07/13/after-the-rehearsal/</a:t>
            </a:r>
          </a:p>
          <a:p>
            <a:pPr marL="228600" indent="-228600">
              <a:buAutoNum type="arabicPeriod"/>
            </a:pPr>
            <a:r>
              <a:rPr lang="en-US" dirty="0"/>
              <a:t>Almanac of Fall: https://film-grab.com/2015/04/02/almanac-of-fall/</a:t>
            </a:r>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9</a:t>
            </a:fld>
            <a:endParaRPr lang="en-US"/>
          </a:p>
        </p:txBody>
      </p:sp>
    </p:spTree>
    <p:extLst>
      <p:ext uri="{BB962C8B-B14F-4D97-AF65-F5344CB8AC3E}">
        <p14:creationId xmlns:p14="http://schemas.microsoft.com/office/powerpoint/2010/main" val="2296467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95000"/>
              <a:lumOff val="5000"/>
            </a:schemeClr>
          </a:fgClr>
          <a:bgClr>
            <a:srgbClr val="121219"/>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70113863-AB1A-9C13-FECE-26D685AD4FF8}"/>
              </a:ext>
            </a:extLst>
          </p:cNvPr>
          <p:cNvSpPr txBox="1"/>
          <p:nvPr userDrawn="1"/>
        </p:nvSpPr>
        <p:spPr>
          <a:xfrm>
            <a:off x="9785572" y="6387550"/>
            <a:ext cx="2406428" cy="369332"/>
          </a:xfrm>
          <a:prstGeom prst="rect">
            <a:avLst/>
          </a:prstGeom>
          <a:noFill/>
          <a:effectLst>
            <a:outerShdw blurRad="50800" dist="38100" dir="5400000" algn="t" rotWithShape="0">
              <a:prstClr val="black">
                <a:alpha val="40000"/>
              </a:prstClr>
            </a:outerShdw>
          </a:effectLst>
        </p:spPr>
        <p:txBody>
          <a:bodyPr wrap="none" rtlCol="0">
            <a:spAutoFit/>
          </a:bodyPr>
          <a:lstStyle/>
          <a:p>
            <a:pPr algn="r"/>
            <a:r>
              <a:rPr lang="en-US" sz="1000" spc="600" dirty="0">
                <a:solidFill>
                  <a:schemeClr val="tx1">
                    <a:lumMod val="75000"/>
                    <a:lumOff val="25000"/>
                    <a:alpha val="50000"/>
                  </a:schemeClr>
                </a:solidFill>
              </a:rPr>
              <a:t>SHAURYA AGARWAL</a:t>
            </a:r>
          </a:p>
          <a:p>
            <a:pPr algn="r"/>
            <a:r>
              <a:rPr lang="en-US" sz="800" spc="300" dirty="0">
                <a:solidFill>
                  <a:schemeClr val="tx1">
                    <a:lumMod val="75000"/>
                    <a:lumOff val="25000"/>
                    <a:alpha val="50000"/>
                  </a:schemeClr>
                </a:solidFill>
              </a:rPr>
              <a:t>3shaurashaurya@gmail.com</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hyperlink" Target="https://www.youtube.com/watch?v=VnHPtozfhRU"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hyperlink" Target="https://github.com/shauryashaurya/kandinsky" TargetMode="Externa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5.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a:t>
            </a:r>
            <a:r>
              <a:rPr lang="en-US" dirty="0">
                <a:solidFill>
                  <a:schemeClr val="bg1">
                    <a:lumMod val="95000"/>
                  </a:schemeClr>
                </a:solidFill>
              </a:rPr>
              <a:t>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the director ascribes meaning to these one, two or a few to tell the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these colors must remain (approximately, perceptually) </a:t>
            </a:r>
            <a:r>
              <a:rPr lang="en-US" dirty="0">
                <a:solidFill>
                  <a:schemeClr val="bg1">
                    <a:lumMod val="95000"/>
                  </a:schemeClr>
                </a:solidFill>
              </a:rPr>
              <a:t>consistent </a:t>
            </a:r>
          </a:p>
        </p:txBody>
      </p:sp>
      <p:sp>
        <p:nvSpPr>
          <p:cNvPr id="4" name="Content Placeholder 2">
            <a:extLst>
              <a:ext uri="{FF2B5EF4-FFF2-40B4-BE49-F238E27FC236}">
                <a16:creationId xmlns:a16="http://schemas.microsoft.com/office/drawing/2014/main" id="{521134DC-0EAD-7010-D341-11F6848CDF1A}"/>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throughout the process, across all devices and screens</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i="1" dirty="0">
                <a:solidFill>
                  <a:srgbClr val="F0F0F2"/>
                </a:solidFill>
              </a:rPr>
              <a:t>or</a:t>
            </a:r>
            <a:r>
              <a:rPr lang="en-US" dirty="0">
                <a:solidFill>
                  <a:srgbClr val="F0F0F2"/>
                </a:solidFill>
              </a:rPr>
              <a:t> </a:t>
            </a:r>
            <a:r>
              <a:rPr lang="en-US" i="1" dirty="0">
                <a:solidFill>
                  <a:srgbClr val="F0F0F2"/>
                </a:solidFill>
              </a:rPr>
              <a:t>else</a:t>
            </a:r>
            <a:r>
              <a:rPr lang="en-US" dirty="0"/>
              <a:t>*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I had a </a:t>
            </a:r>
            <a:r>
              <a:rPr lang="en-US" sz="1200" b="1" dirty="0"/>
              <a:t>great</a:t>
            </a:r>
            <a:r>
              <a:rPr lang="en-US" sz="1200" dirty="0"/>
              <a:t> director and a </a:t>
            </a:r>
            <a:r>
              <a:rPr lang="en-US" sz="1200" i="1" dirty="0"/>
              <a:t>very</a:t>
            </a:r>
            <a:r>
              <a:rPr lang="en-US" sz="1200" dirty="0"/>
              <a:t> </a:t>
            </a:r>
            <a:r>
              <a:rPr lang="en-US" sz="1200" i="1" dirty="0" err="1"/>
              <a:t>very</a:t>
            </a:r>
            <a:r>
              <a:rPr lang="en-US" sz="1200" dirty="0"/>
              <a:t> dedicated team, use your imagination</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100s of 1000s of $$$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but for a 10-day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USD </a:t>
            </a:r>
            <a:r>
              <a:rPr lang="en-US" dirty="0">
                <a:solidFill>
                  <a:schemeClr val="bg1"/>
                </a:solidFill>
              </a:rPr>
              <a:t>359</a:t>
            </a:r>
            <a:r>
              <a:rPr lang="en-US" dirty="0"/>
              <a:t> total</a:t>
            </a:r>
          </a:p>
        </p:txBody>
      </p:sp>
      <p:sp>
        <p:nvSpPr>
          <p:cNvPr id="4" name="Content Placeholder 2">
            <a:extLst>
              <a:ext uri="{FF2B5EF4-FFF2-40B4-BE49-F238E27FC236}">
                <a16:creationId xmlns:a16="http://schemas.microsoft.com/office/drawing/2014/main" id="{1F7D456E-BE88-7A50-5A6E-69D09565C514}"/>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(yes, that’s three hundred and fifty-nine dollars, at the current exchange rate)</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 waves – </a:t>
            </a:r>
            <a:r>
              <a:rPr lang="en-US" dirty="0">
                <a:solidFill>
                  <a:srgbClr val="FF0000"/>
                </a:solidFill>
              </a:rPr>
              <a:t>wavelength</a:t>
            </a:r>
            <a:r>
              <a:rPr lang="en-US" dirty="0"/>
              <a:t>, </a:t>
            </a:r>
            <a:r>
              <a:rPr lang="en-US" dirty="0">
                <a:solidFill>
                  <a:srgbClr val="92D050"/>
                </a:solidFill>
              </a:rPr>
              <a:t>wavelength</a:t>
            </a:r>
            <a:r>
              <a:rPr lang="en-US" dirty="0"/>
              <a:t>, </a:t>
            </a:r>
            <a:r>
              <a:rPr lang="en-US" dirty="0">
                <a:solidFill>
                  <a:srgbClr val="00B0F0"/>
                </a:solidFill>
              </a:rPr>
              <a:t>wavelength</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3">
            <a:alphaModFix amt="7000"/>
            <a:extLst>
              <a:ext uri="{BEBA8EAE-BF5A-486C-A8C5-ECC9F3942E4B}">
                <a14:imgProps xmlns:a14="http://schemas.microsoft.com/office/drawing/2010/main">
                  <a14:imgLayer r:embed="rId4">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light – colors –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as the information travelled from the camera sensor to the computer monitor to the cinema projector to the mobile phone and laptop screens…</a:t>
            </a:r>
          </a:p>
          <a:p>
            <a:pPr marL="0" indent="0">
              <a:buNone/>
            </a:pPr>
            <a:endParaRPr lang="en-US" dirty="0"/>
          </a:p>
          <a:p>
            <a:pPr marL="0" indent="0">
              <a:buNone/>
            </a:pPr>
            <a:endParaRPr lang="en-US" sz="1600" i="1" dirty="0"/>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
        <p:nvSpPr>
          <p:cNvPr id="6" name="Content Placeholder 2">
            <a:extLst>
              <a:ext uri="{FF2B5EF4-FFF2-40B4-BE49-F238E27FC236}">
                <a16:creationId xmlns:a16="http://schemas.microsoft.com/office/drawing/2014/main" id="{3577DC3B-488F-E731-B668-629B850A046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there really is no math to it... </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3">
            <a:alphaModFix amt="4000"/>
            <a:extLst>
              <a:ext uri="{BEBA8EAE-BF5A-486C-A8C5-ECC9F3942E4B}">
                <a14:imgProps xmlns:a14="http://schemas.microsoft.com/office/drawing/2010/main">
                  <a14:imgLayer r:embed="rId4">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motivation</a:t>
            </a:r>
          </a:p>
          <a:p>
            <a:r>
              <a:rPr lang="en-US" dirty="0"/>
              <a:t>movie</a:t>
            </a:r>
          </a:p>
          <a:p>
            <a:r>
              <a:rPr lang="en-US" dirty="0"/>
              <a:t>math</a:t>
            </a:r>
          </a:p>
          <a:p>
            <a:r>
              <a:rPr lang="en-US" dirty="0"/>
              <a:t>method</a:t>
            </a:r>
          </a:p>
          <a:p>
            <a:r>
              <a:rPr lang="en-US" dirty="0"/>
              <a:t>more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math*</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1" y="1364344"/>
            <a:ext cx="5257800" cy="4812619"/>
          </a:xfrm>
        </p:spPr>
        <p:txBody>
          <a:bodyPr>
            <a:normAutofit/>
          </a:bodyPr>
          <a:lstStyle/>
          <a:p>
            <a:pPr marL="0" indent="0">
              <a:buNone/>
            </a:pPr>
            <a:r>
              <a:rPr lang="en-US" dirty="0"/>
              <a:t>imagine you have a bunch of marbles of different colors, and you want to organize them into groups</a:t>
            </a:r>
          </a:p>
        </p:txBody>
      </p:sp>
      <p:pic>
        <p:nvPicPr>
          <p:cNvPr id="5" name="Picture 4" descr="A group of colorful marbles&#10;&#10;Description automatically generated">
            <a:extLst>
              <a:ext uri="{FF2B5EF4-FFF2-40B4-BE49-F238E27FC236}">
                <a16:creationId xmlns:a16="http://schemas.microsoft.com/office/drawing/2014/main" id="{D1EE4951-ACED-D44A-64ED-860657AAF0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81" y="1364344"/>
            <a:ext cx="4812619" cy="4812619"/>
          </a:xfrm>
          <a:prstGeom prst="rect">
            <a:avLst/>
          </a:prstGeom>
        </p:spPr>
      </p:pic>
    </p:spTree>
    <p:extLst>
      <p:ext uri="{BB962C8B-B14F-4D97-AF65-F5344CB8AC3E}">
        <p14:creationId xmlns:p14="http://schemas.microsoft.com/office/powerpoint/2010/main" val="247802840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sz="2400" dirty="0"/>
              <a:t>the k-means method is like deciding to group the marbles </a:t>
            </a:r>
          </a:p>
          <a:p>
            <a:pPr marL="0" indent="0">
              <a:buNone/>
            </a:pPr>
            <a:r>
              <a:rPr lang="en-US" sz="2400" dirty="0"/>
              <a:t>based on how close they are to each other (in color)</a:t>
            </a:r>
          </a:p>
        </p:txBody>
      </p:sp>
      <p:pic>
        <p:nvPicPr>
          <p:cNvPr id="5" name="Picture 4" descr="A group of colorful marbles&#10;&#10;Description automatically generated">
            <a:extLst>
              <a:ext uri="{FF2B5EF4-FFF2-40B4-BE49-F238E27FC236}">
                <a16:creationId xmlns:a16="http://schemas.microsoft.com/office/drawing/2014/main" id="{EC547072-174A-DB84-4EC1-0AFF0AB268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80" y="1364343"/>
            <a:ext cx="4812619" cy="4812619"/>
          </a:xfrm>
          <a:prstGeom prst="rect">
            <a:avLst/>
          </a:prstGeom>
        </p:spPr>
      </p:pic>
    </p:spTree>
    <p:extLst>
      <p:ext uri="{BB962C8B-B14F-4D97-AF65-F5344CB8AC3E}">
        <p14:creationId xmlns:p14="http://schemas.microsoft.com/office/powerpoint/2010/main" val="71482164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dirty="0"/>
              <a:t>the "k" in k-means is deciding how many groups you want </a:t>
            </a:r>
          </a:p>
        </p:txBody>
      </p:sp>
      <p:pic>
        <p:nvPicPr>
          <p:cNvPr id="5" name="Picture 4" descr="A group of colorful marbles&#10;&#10;Description automatically generated">
            <a:extLst>
              <a:ext uri="{FF2B5EF4-FFF2-40B4-BE49-F238E27FC236}">
                <a16:creationId xmlns:a16="http://schemas.microsoft.com/office/drawing/2014/main" id="{FA80C425-959D-A790-5B74-E80EC3180E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6200" y="1364344"/>
            <a:ext cx="2286000" cy="2286000"/>
          </a:xfrm>
          <a:prstGeom prst="rect">
            <a:avLst/>
          </a:prstGeom>
        </p:spPr>
      </p:pic>
      <p:pic>
        <p:nvPicPr>
          <p:cNvPr id="9" name="Picture 8" descr="A group of colorful balls&#10;&#10;Description automatically generated">
            <a:extLst>
              <a:ext uri="{FF2B5EF4-FFF2-40B4-BE49-F238E27FC236}">
                <a16:creationId xmlns:a16="http://schemas.microsoft.com/office/drawing/2014/main" id="{09FDC8B9-4759-C3DB-099E-FF81E7FB0E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4390" y="3890963"/>
            <a:ext cx="2286000" cy="2286000"/>
          </a:xfrm>
          <a:prstGeom prst="rect">
            <a:avLst/>
          </a:prstGeom>
        </p:spPr>
      </p:pic>
      <p:pic>
        <p:nvPicPr>
          <p:cNvPr id="7" name="Picture 6" descr="A box of colorful balls&#10;&#10;Description automatically generated">
            <a:extLst>
              <a:ext uri="{FF2B5EF4-FFF2-40B4-BE49-F238E27FC236}">
                <a16:creationId xmlns:a16="http://schemas.microsoft.com/office/drawing/2014/main" id="{643A2A50-0A11-F9C5-3C6E-09C2204DD5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7195" y="3890963"/>
            <a:ext cx="2286000" cy="2286000"/>
          </a:xfrm>
          <a:prstGeom prst="rect">
            <a:avLst/>
          </a:prstGeom>
        </p:spPr>
      </p:pic>
    </p:spTree>
    <p:extLst>
      <p:ext uri="{BB962C8B-B14F-4D97-AF65-F5344CB8AC3E}">
        <p14:creationId xmlns:p14="http://schemas.microsoft.com/office/powerpoint/2010/main" val="376487526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81EBD-7CF4-7921-D0DC-92AF97F459B9}"/>
              </a:ext>
            </a:extLst>
          </p:cNvPr>
          <p:cNvSpPr>
            <a:spLocks noGrp="1"/>
          </p:cNvSpPr>
          <p:nvPr>
            <p:ph type="title"/>
          </p:nvPr>
        </p:nvSpPr>
        <p:spPr/>
        <p:txBody>
          <a:bodyPr/>
          <a:lstStyle/>
          <a:p>
            <a:r>
              <a:rPr lang="en-US" dirty="0"/>
              <a:t>technically</a:t>
            </a:r>
          </a:p>
        </p:txBody>
      </p:sp>
      <p:sp>
        <p:nvSpPr>
          <p:cNvPr id="3" name="Content Placeholder 2">
            <a:extLst>
              <a:ext uri="{FF2B5EF4-FFF2-40B4-BE49-F238E27FC236}">
                <a16:creationId xmlns:a16="http://schemas.microsoft.com/office/drawing/2014/main" id="{792BA202-616B-A223-F5EE-F64520155D13}"/>
              </a:ext>
            </a:extLst>
          </p:cNvPr>
          <p:cNvSpPr>
            <a:spLocks noGrp="1"/>
          </p:cNvSpPr>
          <p:nvPr>
            <p:ph idx="1"/>
          </p:nvPr>
        </p:nvSpPr>
        <p:spPr/>
        <p:txBody>
          <a:bodyPr/>
          <a:lstStyle/>
          <a:p>
            <a:pPr marL="0" indent="0">
              <a:buNone/>
            </a:pPr>
            <a:r>
              <a:rPr lang="en-US" dirty="0"/>
              <a:t>K-Means is a clustering algorithm used in machine learning and data mining to partition n observations into k clusters in which each observation belongs to the cluster with the nearest mean. This results in a partitioning of the data space into Voronoi cells.</a:t>
            </a:r>
          </a:p>
        </p:txBody>
      </p:sp>
    </p:spTree>
    <p:extLst>
      <p:ext uri="{BB962C8B-B14F-4D97-AF65-F5344CB8AC3E}">
        <p14:creationId xmlns:p14="http://schemas.microsoft.com/office/powerpoint/2010/main" val="18842719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Initialize</a:t>
            </a:r>
          </a:p>
          <a:p>
            <a:pPr marL="0" indent="0">
              <a:buNone/>
            </a:pPr>
            <a:r>
              <a:rPr lang="en-US" dirty="0">
                <a:solidFill>
                  <a:schemeClr val="bg1"/>
                </a:solidFill>
              </a:rPr>
              <a:t>Assign</a:t>
            </a:r>
          </a:p>
          <a:p>
            <a:pPr marL="0" indent="0">
              <a:buNone/>
            </a:pPr>
            <a:r>
              <a:rPr lang="en-US" dirty="0">
                <a:solidFill>
                  <a:schemeClr val="bg1"/>
                </a:solidFill>
              </a:rPr>
              <a:t>Update</a:t>
            </a:r>
          </a:p>
          <a:p>
            <a:pPr marL="0" indent="0">
              <a:buNone/>
            </a:pPr>
            <a:r>
              <a:rPr lang="en-US" dirty="0">
                <a:solidFill>
                  <a:schemeClr val="bg1"/>
                </a:solidFill>
              </a:rPr>
              <a:t>Repeat</a:t>
            </a:r>
          </a:p>
          <a:p>
            <a:pPr marL="0" indent="0">
              <a:buNone/>
            </a:pPr>
            <a:endParaRPr lang="en-US" dirty="0">
              <a:solidFill>
                <a:schemeClr val="bg1"/>
              </a:solidFill>
            </a:endParaRPr>
          </a:p>
        </p:txBody>
      </p:sp>
    </p:spTree>
    <p:extLst>
      <p:ext uri="{BB962C8B-B14F-4D97-AF65-F5344CB8AC3E}">
        <p14:creationId xmlns:p14="http://schemas.microsoft.com/office/powerpoint/2010/main" val="73253422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Initialize</a:t>
            </a:r>
          </a:p>
          <a:p>
            <a:pPr marL="0" indent="0">
              <a:buNone/>
            </a:pPr>
            <a:r>
              <a:rPr lang="en-US" dirty="0"/>
              <a:t>Start by selecting k initial centroids, where k is a predefined number of clusters</a:t>
            </a:r>
          </a:p>
        </p:txBody>
      </p:sp>
      <p:sp>
        <p:nvSpPr>
          <p:cNvPr id="4" name="Content Placeholder 2">
            <a:extLst>
              <a:ext uri="{FF2B5EF4-FFF2-40B4-BE49-F238E27FC236}">
                <a16:creationId xmlns:a16="http://schemas.microsoft.com/office/drawing/2014/main" id="{C8736586-C7AF-94CC-9A46-2C7AD396180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400"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22225064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Assign</a:t>
            </a:r>
          </a:p>
          <a:p>
            <a:pPr marL="0" indent="0">
              <a:buNone/>
            </a:pPr>
            <a:r>
              <a:rPr lang="en-US" dirty="0"/>
              <a:t>each data point to the </a:t>
            </a:r>
            <a:r>
              <a:rPr lang="en-US" b="1" dirty="0"/>
              <a:t>closest</a:t>
            </a:r>
            <a:r>
              <a:rPr lang="en-US" dirty="0"/>
              <a:t> centroid, creating clusters.</a:t>
            </a:r>
          </a:p>
        </p:txBody>
      </p:sp>
      <p:sp>
        <p:nvSpPr>
          <p:cNvPr id="5" name="Content Placeholder 2">
            <a:extLst>
              <a:ext uri="{FF2B5EF4-FFF2-40B4-BE49-F238E27FC236}">
                <a16:creationId xmlns:a16="http://schemas.microsoft.com/office/drawing/2014/main" id="{11D8AE82-5FB5-57E1-9557-BFC1BDA53425}"/>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sz="2800" dirty="0">
                <a:solidFill>
                  <a:schemeClr val="tx1">
                    <a:lumMod val="65000"/>
                    <a:lumOff val="35000"/>
                  </a:schemeClr>
                </a:solidFill>
              </a:rPr>
              <a:t>Assign</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
        <p:nvSpPr>
          <p:cNvPr id="6" name="Content Placeholder 2">
            <a:extLst>
              <a:ext uri="{FF2B5EF4-FFF2-40B4-BE49-F238E27FC236}">
                <a16:creationId xmlns:a16="http://schemas.microsoft.com/office/drawing/2014/main" id="{ABF14BAD-288D-1DC7-D4C0-E573A42DEA87}"/>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“distance” is how you find the closest centroid, define distance to mean the unit measure of the feature(s) you cluster  on</a:t>
            </a:r>
          </a:p>
        </p:txBody>
      </p:sp>
    </p:spTree>
    <p:extLst>
      <p:ext uri="{BB962C8B-B14F-4D97-AF65-F5344CB8AC3E}">
        <p14:creationId xmlns:p14="http://schemas.microsoft.com/office/powerpoint/2010/main" val="174582117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
        <p:nvSpPr>
          <p:cNvPr id="4" name="Content Placeholder 2">
            <a:extLst>
              <a:ext uri="{FF2B5EF4-FFF2-40B4-BE49-F238E27FC236}">
                <a16:creationId xmlns:a16="http://schemas.microsoft.com/office/drawing/2014/main" id="{1070DA53-AEE5-CD4F-418F-8CC289F6471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sz="2800" dirty="0">
                <a:solidFill>
                  <a:schemeClr val="tx1">
                    <a:lumMod val="65000"/>
                    <a:lumOff val="35000"/>
                  </a:schemeClr>
                </a:solidFill>
              </a:rPr>
              <a:t>Update</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41223407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Repeat</a:t>
            </a:r>
          </a:p>
          <a:p>
            <a:pPr marL="0" indent="0">
              <a:buNone/>
            </a:pPr>
            <a:r>
              <a:rPr lang="en-US" dirty="0"/>
              <a:t>the assignment and update steps until the centroids no longer change significantly, indicating convergence</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sz="2800" dirty="0">
                <a:solidFill>
                  <a:schemeClr val="tx1">
                    <a:lumMod val="65000"/>
                    <a:lumOff val="35000"/>
                  </a:schemeClr>
                </a:solidFill>
              </a:rPr>
              <a:t>Repeat</a:t>
            </a:r>
            <a:endParaRPr lang="en-US"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236060820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motivation</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a:xfrm>
            <a:off x="838200" y="1364344"/>
            <a:ext cx="8240486" cy="4812619"/>
          </a:xfrm>
        </p:spPr>
        <p:txBody>
          <a:bodyPr/>
          <a:lstStyle/>
          <a:p>
            <a:pPr marL="0" indent="0">
              <a:buNone/>
            </a:pPr>
            <a:r>
              <a:rPr lang="en-US" i="1" dirty="0">
                <a:solidFill>
                  <a:schemeClr val="bg1"/>
                </a:solidFill>
              </a:rPr>
              <a:t>Limit</a:t>
            </a:r>
          </a:p>
          <a:p>
            <a:pPr marL="0" indent="0">
              <a:buNone/>
            </a:pPr>
            <a:r>
              <a:rPr lang="en-US" dirty="0"/>
              <a:t>Often the centroids do not seem to converge, but dance around the convergence points, this is when we stop the algorithm by specifying the maximum number of iterations</a:t>
            </a:r>
          </a:p>
        </p:txBody>
      </p:sp>
      <p:sp>
        <p:nvSpPr>
          <p:cNvPr id="4" name="Content Placeholder 2">
            <a:extLst>
              <a:ext uri="{FF2B5EF4-FFF2-40B4-BE49-F238E27FC236}">
                <a16:creationId xmlns:a16="http://schemas.microsoft.com/office/drawing/2014/main" id="{E11197B3-A363-7162-8D2B-C56CDEE9AA6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r>
              <a:rPr lang="en-US" sz="2800" i="1" dirty="0">
                <a:solidFill>
                  <a:schemeClr val="tx1">
                    <a:lumMod val="65000"/>
                    <a:lumOff val="35000"/>
                  </a:schemeClr>
                </a:solidFill>
              </a:rPr>
              <a:t>Limit</a:t>
            </a:r>
            <a:endParaRPr lang="en-US" i="1"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3025327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Representation </a:t>
            </a:r>
          </a:p>
          <a:p>
            <a:pPr marL="0" indent="0">
              <a:buNone/>
            </a:pPr>
            <a:r>
              <a:rPr lang="en-US" dirty="0">
                <a:solidFill>
                  <a:schemeClr val="bg1"/>
                </a:solidFill>
              </a:rPr>
              <a:t>Distance Measure</a:t>
            </a:r>
          </a:p>
          <a:p>
            <a:pPr marL="0" indent="0">
              <a:buNone/>
            </a:pPr>
            <a:r>
              <a:rPr lang="en-US" dirty="0">
                <a:solidFill>
                  <a:schemeClr val="bg1"/>
                </a:solidFill>
              </a:rPr>
              <a:t>K</a:t>
            </a:r>
          </a:p>
        </p:txBody>
      </p:sp>
    </p:spTree>
    <p:extLst>
      <p:ext uri="{BB962C8B-B14F-4D97-AF65-F5344CB8AC3E}">
        <p14:creationId xmlns:p14="http://schemas.microsoft.com/office/powerpoint/2010/main" val="236434590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6885214" cy="4812619"/>
          </a:xfrm>
        </p:spPr>
        <p:txBody>
          <a:bodyPr/>
          <a:lstStyle/>
          <a:p>
            <a:pPr marL="0" indent="0">
              <a:buNone/>
            </a:pPr>
            <a:r>
              <a:rPr lang="en-US" dirty="0">
                <a:solidFill>
                  <a:schemeClr val="bg1"/>
                </a:solidFill>
              </a:rPr>
              <a:t>Representation</a:t>
            </a:r>
          </a:p>
          <a:p>
            <a:pPr marL="0" indent="0">
              <a:buNone/>
            </a:pPr>
            <a:r>
              <a:rPr lang="en-US" dirty="0"/>
              <a:t>feature comes in focus </a:t>
            </a:r>
          </a:p>
          <a:p>
            <a:pPr marL="0" indent="0">
              <a:buNone/>
            </a:pPr>
            <a:r>
              <a:rPr lang="en-US" dirty="0"/>
              <a:t>unit distances mean the same thing everywhere. </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800" dirty="0">
                <a:solidFill>
                  <a:schemeClr val="tx1">
                    <a:lumMod val="65000"/>
                    <a:lumOff val="35000"/>
                  </a:schemeClr>
                </a:solidFill>
              </a:rPr>
              <a:t>Representation</a:t>
            </a:r>
            <a:r>
              <a:rPr lang="en-US" dirty="0">
                <a:solidFill>
                  <a:schemeClr val="tx1">
                    <a:lumMod val="65000"/>
                    <a:lumOff val="35000"/>
                  </a:schemeClr>
                </a:solidFill>
              </a:rPr>
              <a:t>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279665825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Distance Measure</a:t>
            </a:r>
          </a:p>
          <a:p>
            <a:pPr marL="0" indent="0">
              <a:buNone/>
            </a:pPr>
            <a:r>
              <a:rPr lang="en-US" dirty="0"/>
              <a:t>Cartesian, Manhattan, Cosine or custom based on the feature(s) you want to use to create the clusters.</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sz="2800"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12668390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Elbow Method</a:t>
            </a:r>
          </a:p>
          <a:p>
            <a:pPr marL="0" indent="0">
              <a:buNone/>
            </a:pPr>
            <a:r>
              <a:rPr lang="en-US" dirty="0"/>
              <a:t>Plot the cost (e.g., within-cluster sum of squares) against different k values. The "elbow" point, where the rate of decrease sharply changes, can indicate a good k value.</a:t>
            </a:r>
          </a:p>
        </p:txBody>
      </p:sp>
      <p:sp>
        <p:nvSpPr>
          <p:cNvPr id="4" name="Content Placeholder 2">
            <a:extLst>
              <a:ext uri="{FF2B5EF4-FFF2-40B4-BE49-F238E27FC236}">
                <a16:creationId xmlns:a16="http://schemas.microsoft.com/office/drawing/2014/main" id="{086B7612-1971-E296-9566-DBD907E2295A}"/>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109824458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a:xfrm>
            <a:off x="838200" y="1364344"/>
            <a:ext cx="7326086"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
        <p:nvSpPr>
          <p:cNvPr id="4" name="Content Placeholder 2">
            <a:extLst>
              <a:ext uri="{FF2B5EF4-FFF2-40B4-BE49-F238E27FC236}">
                <a16:creationId xmlns:a16="http://schemas.microsoft.com/office/drawing/2014/main" id="{9AFC54AA-83E9-2535-1966-BB9D6CCB0AF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60437535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a:xfrm>
            <a:off x="838200" y="1364344"/>
            <a:ext cx="6264729"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
        <p:nvSpPr>
          <p:cNvPr id="4" name="Content Placeholder 2">
            <a:extLst>
              <a:ext uri="{FF2B5EF4-FFF2-40B4-BE49-F238E27FC236}">
                <a16:creationId xmlns:a16="http://schemas.microsoft.com/office/drawing/2014/main" id="{A9FC54EF-0E51-FA0F-EECF-23B323A5C24E}"/>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31932581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method</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we leverage vectorized, just-in-time approach</a:t>
            </a:r>
          </a:p>
        </p:txBody>
      </p:sp>
    </p:spTree>
    <p:extLst>
      <p:ext uri="{BB962C8B-B14F-4D97-AF65-F5344CB8AC3E}">
        <p14:creationId xmlns:p14="http://schemas.microsoft.com/office/powerpoint/2010/main" val="371487548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k-means and friends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a:p>
            <a:pPr marL="0" indent="0">
              <a:buNone/>
            </a:pPr>
            <a:r>
              <a:rPr lang="en-US" dirty="0"/>
              <a:t>…and unusually enough, a </a:t>
            </a:r>
            <a:r>
              <a:rPr lang="en-US" i="1" dirty="0">
                <a:solidFill>
                  <a:schemeClr val="bg1">
                    <a:lumMod val="95000"/>
                  </a:schemeClr>
                </a:solidFill>
              </a:rPr>
              <a:t>movie</a:t>
            </a:r>
          </a:p>
        </p:txBody>
      </p:sp>
    </p:spTree>
    <p:extLst>
      <p:ext uri="{BB962C8B-B14F-4D97-AF65-F5344CB8AC3E}">
        <p14:creationId xmlns:p14="http://schemas.microsoft.com/office/powerpoint/2010/main" val="308141878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NumPy</a:t>
            </a:r>
          </a:p>
        </p:txBody>
      </p:sp>
    </p:spTree>
    <p:extLst>
      <p:ext uri="{BB962C8B-B14F-4D97-AF65-F5344CB8AC3E}">
        <p14:creationId xmlns:p14="http://schemas.microsoft.com/office/powerpoint/2010/main" val="356558156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solidFill>
                  <a:schemeClr val="bg1">
                    <a:lumMod val="95000"/>
                  </a:schemeClr>
                </a:solidFill>
              </a:rPr>
              <a:t>MORE</a:t>
            </a:r>
            <a:endParaRPr lang="en-US" dirty="0"/>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3"/>
              </a:rPr>
              <a:t>https://www.youtube.com/watch?v=VnHPtozfhRU</a:t>
            </a:r>
            <a:r>
              <a:rPr lang="en-US" dirty="0"/>
              <a:t> </a:t>
            </a:r>
          </a:p>
          <a:p>
            <a:pPr marL="0" indent="0" algn="ctr">
              <a:buNone/>
            </a:pPr>
            <a:endParaRPr lang="en-US" dirty="0"/>
          </a:p>
          <a:p>
            <a:pPr marL="0" indent="0" algn="ctr">
              <a:buNone/>
            </a:pPr>
            <a:r>
              <a:rPr lang="en-US" sz="1800" dirty="0"/>
              <a:t>this project on </a:t>
            </a:r>
            <a:r>
              <a:rPr lang="en-US" sz="1800" dirty="0" err="1"/>
              <a:t>github</a:t>
            </a:r>
            <a:r>
              <a:rPr lang="en-US" sz="1800" dirty="0"/>
              <a:t>: </a:t>
            </a:r>
            <a:r>
              <a:rPr lang="en-US" sz="1800" dirty="0">
                <a:hlinkClick r:id="rId4"/>
              </a:rPr>
              <a:t>https://github.com/shauryashaurya/kandinsky</a:t>
            </a:r>
            <a:endParaRPr lang="en-US" sz="1800" dirty="0"/>
          </a:p>
          <a:p>
            <a:pPr marL="0" indent="0" algn="ctr">
              <a:buNone/>
            </a:pPr>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748337" y="3081337"/>
            <a:ext cx="695326" cy="695326"/>
          </a:xfrm>
          <a:prstGeom prst="sun">
            <a:avLst>
              <a:gd name="adj" fmla="val 35274"/>
            </a:avLst>
          </a:prstGeom>
          <a:solidFill>
            <a:srgbClr val="FFFF00"/>
          </a:solid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movie</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cinematography: 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5099</TotalTime>
  <Words>1726</Words>
  <Application>Microsoft Office PowerPoint</Application>
  <PresentationFormat>Widescreen</PresentationFormat>
  <Paragraphs>262</Paragraphs>
  <Slides>54</Slides>
  <Notes>46</Notes>
  <HiddenSlides>8</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54</vt:i4>
      </vt:variant>
    </vt:vector>
  </HeadingPairs>
  <TitlesOfParts>
    <vt:vector size="60" baseType="lpstr">
      <vt:lpstr>Inter Extra Light</vt:lpstr>
      <vt:lpstr>Arial Nova Light</vt:lpstr>
      <vt:lpstr>Garamond</vt:lpstr>
      <vt:lpstr>Arial</vt:lpstr>
      <vt:lpstr>Calibri</vt:lpstr>
      <vt:lpstr>Office Theme</vt:lpstr>
      <vt:lpstr>PowerPoint Presentation</vt:lpstr>
      <vt:lpstr>K-MEANS &amp; FRIENDS</vt:lpstr>
      <vt:lpstr>Outline</vt:lpstr>
      <vt:lpstr>motivation</vt:lpstr>
      <vt:lpstr>quantization, clustering, k-means and friends</vt:lpstr>
      <vt:lpstr>movie</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math*</vt:lpstr>
      <vt:lpstr>naïve explainer</vt:lpstr>
      <vt:lpstr>naïve explainer</vt:lpstr>
      <vt:lpstr>naïve explainer</vt:lpstr>
      <vt:lpstr>technically</vt:lpstr>
      <vt:lpstr>steps</vt:lpstr>
      <vt:lpstr>steps</vt:lpstr>
      <vt:lpstr>steps</vt:lpstr>
      <vt:lpstr>steps</vt:lpstr>
      <vt:lpstr>steps</vt:lpstr>
      <vt:lpstr>steps</vt:lpstr>
      <vt:lpstr>framework</vt:lpstr>
      <vt:lpstr>framework</vt:lpstr>
      <vt:lpstr>framework</vt:lpstr>
      <vt:lpstr>framework</vt:lpstr>
      <vt:lpstr>framework</vt:lpstr>
      <vt:lpstr>framework</vt:lpstr>
      <vt:lpstr>how?</vt:lpstr>
      <vt:lpstr>method</vt:lpstr>
      <vt:lpstr>tech stack</vt:lpstr>
      <vt:lpstr>tech stack</vt:lpstr>
      <vt:lpstr>code</vt:lpstr>
      <vt:lpstr>MORE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166</cp:revision>
  <dcterms:created xsi:type="dcterms:W3CDTF">2024-01-06T10:29:00Z</dcterms:created>
  <dcterms:modified xsi:type="dcterms:W3CDTF">2024-04-06T20:53:03Z</dcterms:modified>
</cp:coreProperties>
</file>

<file path=docProps/thumbnail.jpeg>
</file>